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2"/>
  </p:notesMasterIdLst>
  <p:handoutMasterIdLst>
    <p:handoutMasterId r:id="rId13"/>
  </p:handoutMasterIdLst>
  <p:sldIdLst>
    <p:sldId id="445" r:id="rId2"/>
    <p:sldId id="446" r:id="rId3"/>
    <p:sldId id="447" r:id="rId4"/>
    <p:sldId id="448" r:id="rId5"/>
    <p:sldId id="453" r:id="rId6"/>
    <p:sldId id="456" r:id="rId7"/>
    <p:sldId id="449" r:id="rId8"/>
    <p:sldId id="455" r:id="rId9"/>
    <p:sldId id="383" r:id="rId10"/>
    <p:sldId id="439"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48"/>
            <p14:sldId id="453"/>
            <p14:sldId id="456"/>
            <p14:sldId id="449"/>
            <p14:sldId id="455"/>
            <p14:sldId id="383"/>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C74793-343B-4011-BE70-D2A4D865ECFE}" v="1" dt="2020-05-04T11:37:59.7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52" d="100"/>
          <a:sy n="152" d="100"/>
        </p:scale>
        <p:origin x="942" y="1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S3-201320, SA3#99e, Online</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ran/TSG_RAN/TSGR_87e/Docs" TargetMode="External"/><Relationship Id="rId2" Type="http://schemas.openxmlformats.org/officeDocument/2006/relationships/hyperlink" Target="https://www.3gpp.org/ftp/tsg_sa/TSG_SA/TSGS_87E_Electronic/Docs" TargetMode="External"/><Relationship Id="rId1" Type="http://schemas.openxmlformats.org/officeDocument/2006/relationships/slideLayout" Target="../slideLayouts/slideLayout2.xml"/><Relationship Id="rId5" Type="http://schemas.openxmlformats.org/officeDocument/2006/relationships/hyperlink" Target="https://www.3gpp.org/ftp/tsg_sa/TSG_SA/TSGS_87E_Electronic/Report" TargetMode="External"/><Relationship Id="rId4" Type="http://schemas.openxmlformats.org/officeDocument/2006/relationships/hyperlink" Target="https://www.3gpp.org/ftp/tsg_ct/TSG_CT/TSGC_87e/Doc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SA#87-e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Noamen Ben Henda, </a:t>
            </a:r>
            <a:r>
              <a:rPr lang="en-US" altLang="en-US" sz="2000" dirty="0">
                <a:latin typeface="Arial" panose="020B0604020202020204" pitchFamily="34" charset="0"/>
              </a:rPr>
              <a:t>SA3 Chairman, Ericsson</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65133"/>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5120113"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submissions</a:t>
            </a:r>
          </a:p>
          <a:p>
            <a:pPr eaLnBrk="1" hangingPunct="1">
              <a:buFont typeface="Arial" panose="020B0604020202020204" pitchFamily="34" charset="0"/>
              <a:buChar char="•"/>
            </a:pPr>
            <a:r>
              <a:rPr lang="en-US" sz="2400" dirty="0"/>
              <a:t>Approved related WID/SIDs</a:t>
            </a:r>
          </a:p>
          <a:p>
            <a:pPr eaLnBrk="1" hangingPunct="1">
              <a:buFont typeface="Arial" panose="020B0604020202020204" pitchFamily="34" charset="0"/>
              <a:buChar char="•"/>
            </a:pPr>
            <a:r>
              <a:rPr lang="en-US" sz="2400" dirty="0"/>
              <a:t>Report on specific topics</a:t>
            </a:r>
          </a:p>
          <a:p>
            <a:pPr eaLnBrk="1" hangingPunct="1">
              <a:buFont typeface="Arial" panose="020B0604020202020204" pitchFamily="34" charset="0"/>
              <a:buChar char="•"/>
            </a:pPr>
            <a:r>
              <a:rPr lang="en-US" sz="2400" dirty="0"/>
              <a:t>Planning</a:t>
            </a:r>
          </a:p>
          <a:p>
            <a:pPr eaLnBrk="1" hangingPunct="1">
              <a:buFont typeface="Arial" panose="020B0604020202020204" pitchFamily="34" charset="0"/>
              <a:buChar char="•"/>
            </a:pPr>
            <a:r>
              <a:rPr lang="en-US" sz="2400" dirty="0"/>
              <a:t>Timeline</a:t>
            </a:r>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Input</a:t>
            </a:r>
          </a:p>
          <a:p>
            <a:pPr lvl="1"/>
            <a:r>
              <a:rPr lang="en-GB" sz="2000" dirty="0"/>
              <a:t>The SA#87-e documents: </a:t>
            </a:r>
            <a:r>
              <a:rPr lang="sv-SE" sz="2000" dirty="0">
                <a:hlinkClick r:id="rId2"/>
              </a:rPr>
              <a:t>https://www.3gpp.org/ftp/tsg_sa/TSG_SA/TSGS_87E_Electronic/Docs</a:t>
            </a:r>
            <a:endParaRPr lang="sv-SE" sz="2000" dirty="0"/>
          </a:p>
          <a:p>
            <a:pPr lvl="1"/>
            <a:endParaRPr lang="en-GB" sz="2000" dirty="0">
              <a:highlight>
                <a:srgbClr val="FFFF00"/>
              </a:highlight>
            </a:endParaRPr>
          </a:p>
          <a:p>
            <a:pPr lvl="1"/>
            <a:r>
              <a:rPr lang="en-GB" sz="2000" dirty="0"/>
              <a:t>The RAN#87-e documents: </a:t>
            </a:r>
            <a:r>
              <a:rPr lang="sv-SE" sz="2000" dirty="0">
                <a:hlinkClick r:id="rId3"/>
              </a:rPr>
              <a:t>https://www.3gpp.org/ftp/tsg_ran/TSG_RAN/TSGR_87e/Docs</a:t>
            </a:r>
            <a:endParaRPr lang="sv-SE" sz="2000" dirty="0"/>
          </a:p>
          <a:p>
            <a:pPr lvl="1"/>
            <a:endParaRPr lang="en-GB" sz="2000" dirty="0">
              <a:highlight>
                <a:srgbClr val="FFFF00"/>
              </a:highlight>
            </a:endParaRPr>
          </a:p>
          <a:p>
            <a:pPr lvl="1"/>
            <a:r>
              <a:rPr lang="en-GB" sz="2000" dirty="0"/>
              <a:t>The CT#87-e documents: </a:t>
            </a:r>
            <a:r>
              <a:rPr lang="sv-SE" sz="2000" dirty="0">
                <a:hlinkClick r:id="rId4"/>
              </a:rPr>
              <a:t>https://www.3gpp.org/ftp/tsg_ct/TSG_CT/TSGC_87e/Docs</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SA#87-e report: </a:t>
            </a:r>
            <a:r>
              <a:rPr lang="sv-SE" sz="2000" dirty="0">
                <a:hlinkClick r:id="rId5"/>
              </a:rPr>
              <a:t>https://www.3gpp.org/ftp/tsg_sa/TSG_SA/TSGS_87E_Electronic/Report</a:t>
            </a:r>
            <a:endParaRPr lang="en-GB" sz="2000" dirty="0"/>
          </a:p>
          <a:p>
            <a:pPr lvl="1"/>
            <a:endParaRPr lang="en-GB" sz="2000" dirty="0">
              <a:highlight>
                <a:srgbClr val="FFFF00"/>
              </a:highlight>
            </a:endParaRPr>
          </a:p>
          <a:p>
            <a:pPr lvl="1"/>
            <a:r>
              <a:rPr lang="en-GB" sz="2000" dirty="0"/>
              <a:t>SP-200132 is SA3 status report to TSG SA.</a:t>
            </a:r>
            <a:endParaRPr lang="en-US" sz="2000" dirty="0"/>
          </a:p>
          <a:p>
            <a:pPr lvl="1"/>
            <a:endParaRPr lang="en-US" sz="2000" dirty="0"/>
          </a:p>
          <a:p>
            <a:pPr lvl="1"/>
            <a:r>
              <a:rPr lang="en-US" sz="2000" dirty="0"/>
              <a:t>SP-200278 is presentation on CT report.</a:t>
            </a:r>
          </a:p>
          <a:p>
            <a:pPr lvl="1"/>
            <a:endParaRPr lang="en-US" sz="2000" dirty="0"/>
          </a:p>
          <a:p>
            <a:pPr lvl="1"/>
            <a:r>
              <a:rPr lang="en-US" sz="2000" dirty="0"/>
              <a:t>SP-200222 contains the 3GPP work-plan review.</a:t>
            </a:r>
            <a:endParaRPr lang="sv-SE" sz="2000" dirty="0"/>
          </a:p>
          <a:p>
            <a:endParaRPr lang="sv-SE"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All SA3-LI contributions were approved as submitted. </a:t>
            </a:r>
          </a:p>
          <a:p>
            <a:endParaRPr lang="en-US" sz="2400" dirty="0"/>
          </a:p>
          <a:p>
            <a:r>
              <a:rPr lang="en-US" sz="2400" dirty="0"/>
              <a:t>Not all SA3 contributions were approved:</a:t>
            </a:r>
          </a:p>
          <a:p>
            <a:pPr lvl="1"/>
            <a:r>
              <a:rPr lang="en-US" sz="2000" dirty="0"/>
              <a:t>S3-200083 (5WWC) is sent back</a:t>
            </a:r>
          </a:p>
          <a:p>
            <a:pPr lvl="2"/>
            <a:r>
              <a:rPr lang="en-US" sz="1600" dirty="0"/>
              <a:t>This was a mistake and the content is already included in the living document for 5WWC</a:t>
            </a:r>
          </a:p>
          <a:p>
            <a:endParaRPr lang="en-US" sz="2400" dirty="0"/>
          </a:p>
          <a:p>
            <a:r>
              <a:rPr lang="en-GB" sz="2400" dirty="0"/>
              <a:t>All SA3 exceptions were endorsed</a:t>
            </a:r>
          </a:p>
          <a:p>
            <a:pPr lvl="1"/>
            <a:r>
              <a:rPr lang="en-GB" sz="2000" dirty="0"/>
              <a:t>Approval was no longer needed since Rel-16 deadlines were shifted by one quarter</a:t>
            </a:r>
          </a:p>
          <a:p>
            <a:pPr lvl="1"/>
            <a:endParaRPr lang="en-GB" sz="2000" dirty="0"/>
          </a:p>
          <a:p>
            <a:r>
              <a:rPr lang="en-GB" sz="2400" dirty="0"/>
              <a:t>Remaining SA3 documents were approved as submitted</a:t>
            </a:r>
          </a:p>
          <a:p>
            <a:pPr lvl="1"/>
            <a:endParaRPr lang="sv-SE" sz="2000" dirty="0"/>
          </a:p>
        </p:txBody>
      </p:sp>
    </p:spTree>
    <p:extLst>
      <p:ext uri="{BB962C8B-B14F-4D97-AF65-F5344CB8AC3E}">
        <p14:creationId xmlns:p14="http://schemas.microsoft.com/office/powerpoint/2010/main" val="99603215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216269"/>
            <a:ext cx="10515600" cy="1325563"/>
          </a:xfrm>
        </p:spPr>
        <p:txBody>
          <a:bodyPr/>
          <a:lstStyle/>
          <a:p>
            <a:r>
              <a:rPr lang="sv-SE" dirty="0"/>
              <a:t>Approved WID/SIDs with potential </a:t>
            </a:r>
            <a:br>
              <a:rPr lang="sv-SE" dirty="0"/>
            </a:br>
            <a:r>
              <a:rPr lang="sv-SE" dirty="0"/>
              <a:t>security impact (1/2)</a:t>
            </a:r>
          </a:p>
        </p:txBody>
      </p:sp>
      <p:sp>
        <p:nvSpPr>
          <p:cNvPr id="3" name="Content Placeholder 2">
            <a:extLst>
              <a:ext uri="{FF2B5EF4-FFF2-40B4-BE49-F238E27FC236}">
                <a16:creationId xmlns:a16="http://schemas.microsoft.com/office/drawing/2014/main" id="{3B5F7006-6C9A-4C3B-949C-9B7F7E63ED3B}"/>
              </a:ext>
            </a:extLst>
          </p:cNvPr>
          <p:cNvSpPr>
            <a:spLocks noGrp="1"/>
          </p:cNvSpPr>
          <p:nvPr>
            <p:ph idx="1"/>
          </p:nvPr>
        </p:nvSpPr>
        <p:spPr/>
        <p:txBody>
          <a:bodyPr/>
          <a:lstStyle/>
          <a:p>
            <a:endParaRPr lang="en-US" sz="2400" dirty="0"/>
          </a:p>
          <a:p>
            <a:r>
              <a:rPr lang="en-US" sz="2400" dirty="0"/>
              <a:t>SA2 items (all Rel-17)</a:t>
            </a:r>
          </a:p>
          <a:p>
            <a:pPr lvl="1"/>
            <a:r>
              <a:rPr lang="en-US" sz="2000" dirty="0"/>
              <a:t>New WID: Enhancement to the 5GC Location Services - Phase 2 in SP-200082 </a:t>
            </a:r>
          </a:p>
          <a:p>
            <a:pPr lvl="1"/>
            <a:r>
              <a:rPr lang="en-US" sz="2000" dirty="0"/>
              <a:t>Revised SID: Study on system enablers for multi-SIM devices in SP-200297</a:t>
            </a:r>
          </a:p>
          <a:p>
            <a:pPr lvl="1"/>
            <a:r>
              <a:rPr lang="en-US" sz="2000" dirty="0"/>
              <a:t>Revised SID: Architectural enhancements for 5G multicast-broadcast services in SP-200092</a:t>
            </a:r>
          </a:p>
          <a:p>
            <a:pPr lvl="1"/>
            <a:r>
              <a:rPr lang="en-US" sz="2000" dirty="0"/>
              <a:t>Revised SID: Study on enhancement of support for Edge Computing in 5GC in SP-20093</a:t>
            </a:r>
          </a:p>
        </p:txBody>
      </p:sp>
      <p:sp>
        <p:nvSpPr>
          <p:cNvPr id="4" name="Content Placeholder 3">
            <a:extLst>
              <a:ext uri="{FF2B5EF4-FFF2-40B4-BE49-F238E27FC236}">
                <a16:creationId xmlns:a16="http://schemas.microsoft.com/office/drawing/2014/main" id="{88528776-6D63-4849-81E8-F915D5309550}"/>
              </a:ext>
            </a:extLst>
          </p:cNvPr>
          <p:cNvSpPr>
            <a:spLocks noGrp="1"/>
          </p:cNvSpPr>
          <p:nvPr>
            <p:ph idx="10"/>
          </p:nvPr>
        </p:nvSpPr>
        <p:spPr/>
        <p:txBody>
          <a:bodyPr/>
          <a:lstStyle/>
          <a:p>
            <a:endParaRPr lang="sv-SE" sz="2400" dirty="0"/>
          </a:p>
          <a:p>
            <a:r>
              <a:rPr lang="sv-SE" sz="2400" dirty="0"/>
              <a:t>SA2 items (all Rel-17)</a:t>
            </a:r>
          </a:p>
          <a:p>
            <a:pPr lvl="1"/>
            <a:r>
              <a:rPr lang="en-US" sz="2000" dirty="0"/>
              <a:t>Revised SID: Study on enhanced support of Non-Public Networks in SP-200094</a:t>
            </a:r>
          </a:p>
          <a:p>
            <a:pPr lvl="1"/>
            <a:r>
              <a:rPr lang="en-US" sz="2000" dirty="0"/>
              <a:t>Revised SID: Study on enhanced support of Industrial IoT in SP-200298</a:t>
            </a:r>
          </a:p>
          <a:p>
            <a:pPr lvl="1"/>
            <a:r>
              <a:rPr lang="en-US" sz="2000" dirty="0"/>
              <a:t>Revised SID: Study on supporting Unmanned Aerial Systems Connectivity, Identification, and Tracking in SP-200097</a:t>
            </a:r>
          </a:p>
          <a:p>
            <a:pPr lvl="1"/>
            <a:endParaRPr lang="sv-SE" sz="2000" dirty="0"/>
          </a:p>
        </p:txBody>
      </p:sp>
    </p:spTree>
    <p:extLst>
      <p:ext uri="{BB962C8B-B14F-4D97-AF65-F5344CB8AC3E}">
        <p14:creationId xmlns:p14="http://schemas.microsoft.com/office/powerpoint/2010/main" val="14955296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216269"/>
            <a:ext cx="10515600" cy="1325563"/>
          </a:xfrm>
        </p:spPr>
        <p:txBody>
          <a:bodyPr/>
          <a:lstStyle/>
          <a:p>
            <a:r>
              <a:rPr lang="sv-SE" dirty="0"/>
              <a:t>Approved WID/SIDs with potential </a:t>
            </a:r>
            <a:br>
              <a:rPr lang="sv-SE" dirty="0"/>
            </a:br>
            <a:r>
              <a:rPr lang="sv-SE" dirty="0"/>
              <a:t>security impact (2/2)</a:t>
            </a:r>
          </a:p>
        </p:txBody>
      </p:sp>
      <p:sp>
        <p:nvSpPr>
          <p:cNvPr id="3" name="Content Placeholder 2">
            <a:extLst>
              <a:ext uri="{FF2B5EF4-FFF2-40B4-BE49-F238E27FC236}">
                <a16:creationId xmlns:a16="http://schemas.microsoft.com/office/drawing/2014/main" id="{3B5F7006-6C9A-4C3B-949C-9B7F7E63ED3B}"/>
              </a:ext>
            </a:extLst>
          </p:cNvPr>
          <p:cNvSpPr>
            <a:spLocks noGrp="1"/>
          </p:cNvSpPr>
          <p:nvPr>
            <p:ph idx="1"/>
          </p:nvPr>
        </p:nvSpPr>
        <p:spPr/>
        <p:txBody>
          <a:bodyPr/>
          <a:lstStyle/>
          <a:p>
            <a:endParaRPr lang="en-US" sz="2400" dirty="0"/>
          </a:p>
          <a:p>
            <a:r>
              <a:rPr lang="en-US" sz="2400" dirty="0"/>
              <a:t>SA6 items (all Rel-17)</a:t>
            </a:r>
          </a:p>
          <a:p>
            <a:pPr lvl="1"/>
            <a:r>
              <a:rPr lang="en-US" sz="2000" dirty="0"/>
              <a:t>Revised WID on Architecture for enabling Edge Applications in SP-200109 </a:t>
            </a:r>
          </a:p>
          <a:p>
            <a:pPr lvl="1"/>
            <a:r>
              <a:rPr lang="en-US" sz="2000" dirty="0"/>
              <a:t>Revised SID on enhancements to application layer support for V2X services in SP-200110</a:t>
            </a:r>
          </a:p>
          <a:p>
            <a:pPr lvl="1"/>
            <a:r>
              <a:rPr lang="en-US" sz="2000" dirty="0"/>
              <a:t>Revised SID on Study on application layer support for UAS service in SP-200111</a:t>
            </a:r>
          </a:p>
        </p:txBody>
      </p:sp>
      <p:sp>
        <p:nvSpPr>
          <p:cNvPr id="4" name="Content Placeholder 3">
            <a:extLst>
              <a:ext uri="{FF2B5EF4-FFF2-40B4-BE49-F238E27FC236}">
                <a16:creationId xmlns:a16="http://schemas.microsoft.com/office/drawing/2014/main" id="{88528776-6D63-4849-81E8-F915D5309550}"/>
              </a:ext>
            </a:extLst>
          </p:cNvPr>
          <p:cNvSpPr>
            <a:spLocks noGrp="1"/>
          </p:cNvSpPr>
          <p:nvPr>
            <p:ph idx="10"/>
          </p:nvPr>
        </p:nvSpPr>
        <p:spPr/>
        <p:txBody>
          <a:bodyPr/>
          <a:lstStyle/>
          <a:p>
            <a:endParaRPr lang="sv-SE" sz="2400" dirty="0"/>
          </a:p>
          <a:p>
            <a:pPr lvl="1"/>
            <a:endParaRPr lang="sv-SE" sz="2000" dirty="0"/>
          </a:p>
        </p:txBody>
      </p:sp>
    </p:spTree>
    <p:extLst>
      <p:ext uri="{BB962C8B-B14F-4D97-AF65-F5344CB8AC3E}">
        <p14:creationId xmlns:p14="http://schemas.microsoft.com/office/powerpoint/2010/main" val="230044768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Report on specific topics</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p:txBody>
          <a:bodyPr/>
          <a:lstStyle/>
          <a:p>
            <a:endParaRPr lang="en-US" sz="2400" dirty="0"/>
          </a:p>
          <a:p>
            <a:r>
              <a:rPr lang="en-US" sz="2400" dirty="0"/>
              <a:t>LS from GSMA on Mandatory User Plane Integrity for 5G (SP-200021)</a:t>
            </a:r>
            <a:endParaRPr lang="sv-SE" sz="2400" dirty="0"/>
          </a:p>
          <a:p>
            <a:pPr lvl="1"/>
            <a:r>
              <a:rPr lang="sv-SE" sz="2000" dirty="0"/>
              <a:t>No approval on any output documents</a:t>
            </a:r>
          </a:p>
          <a:p>
            <a:pPr lvl="1"/>
            <a:r>
              <a:rPr lang="sv-SE" sz="2000" dirty="0"/>
              <a:t>Task to SA3 to progress the work as recorded in the minutes</a:t>
            </a:r>
          </a:p>
          <a:p>
            <a:pPr lvl="2"/>
            <a:r>
              <a:rPr lang="en-US" sz="1600" i="1" dirty="0"/>
              <a:t>SA tasks SA3 to determine how to mitigate identified security problems associated with user plane integrity from Release 16 onwards for UEs supporting Standalone NR connected to 5GC, including the proposal to mandate the support of full rate user plane integrity protection for those UEs, and report their progress at the next plenary.</a:t>
            </a:r>
          </a:p>
          <a:p>
            <a:pPr lvl="2"/>
            <a:r>
              <a:rPr lang="en-US" sz="1600" i="1" dirty="0"/>
              <a:t>The SA3 meeting schedule is left for discussion in the SA3 working group.</a:t>
            </a:r>
          </a:p>
          <a:p>
            <a:pPr lvl="2"/>
            <a:r>
              <a:rPr lang="en-US" sz="1600" i="1" dirty="0"/>
              <a:t>SA3 should make necessary arrangements including coordination with other groups to complete the work in R16.</a:t>
            </a:r>
          </a:p>
          <a:p>
            <a:pPr lvl="1"/>
            <a:endParaRPr lang="sv-SE" sz="2000" dirty="0"/>
          </a:p>
        </p:txBody>
      </p:sp>
    </p:spTree>
    <p:extLst>
      <p:ext uri="{BB962C8B-B14F-4D97-AF65-F5344CB8AC3E}">
        <p14:creationId xmlns:p14="http://schemas.microsoft.com/office/powerpoint/2010/main" val="126513979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a:t>
            </a: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endParaRPr lang="sv-SE" dirty="0"/>
          </a:p>
          <a:p>
            <a:r>
              <a:rPr lang="sv-SE" dirty="0"/>
              <a:t>Release 17 timeline</a:t>
            </a:r>
          </a:p>
          <a:p>
            <a:pPr lvl="1"/>
            <a:r>
              <a:rPr lang="sv-SE" dirty="0"/>
              <a:t>Approved </a:t>
            </a:r>
            <a:r>
              <a:rPr lang="en-US" dirty="0"/>
              <a:t>Rel-17 Timeline Shift Due to Impact of COVID-19 </a:t>
            </a:r>
            <a:r>
              <a:rPr lang="sv-SE" dirty="0"/>
              <a:t>in SP-200225</a:t>
            </a:r>
          </a:p>
          <a:p>
            <a:pPr lvl="1"/>
            <a:endParaRPr lang="sv-SE" dirty="0"/>
          </a:p>
          <a:p>
            <a:r>
              <a:rPr lang="sv-SE" dirty="0"/>
              <a:t>Release 16 timeline</a:t>
            </a:r>
          </a:p>
          <a:p>
            <a:pPr lvl="1"/>
            <a:r>
              <a:rPr lang="sv-SE" dirty="0"/>
              <a:t>Approved </a:t>
            </a:r>
            <a:r>
              <a:rPr lang="en-US" dirty="0"/>
              <a:t>Rel-16 Timeline Shift Due to Impact of COVID-19in SP-200292</a:t>
            </a:r>
            <a:endParaRPr lang="sv-SE" dirty="0"/>
          </a:p>
          <a:p>
            <a:pPr marL="457200" lvl="1" indent="0">
              <a:buNone/>
            </a:pPr>
            <a:endParaRPr lang="sv-SE" dirty="0">
              <a:highlight>
                <a:srgbClr val="FFFF00"/>
              </a:highlight>
            </a:endParaRPr>
          </a:p>
          <a:p>
            <a:r>
              <a:rPr lang="sv-SE" dirty="0"/>
              <a:t>Relase 18 planning postponed</a:t>
            </a:r>
          </a:p>
        </p:txBody>
      </p:sp>
    </p:spTree>
    <p:extLst>
      <p:ext uri="{BB962C8B-B14F-4D97-AF65-F5344CB8AC3E}">
        <p14:creationId xmlns:p14="http://schemas.microsoft.com/office/powerpoint/2010/main" val="264750942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a:t>
            </a:r>
          </a:p>
        </p:txBody>
      </p:sp>
      <p:sp>
        <p:nvSpPr>
          <p:cNvPr id="8236" name="TextBox 2"/>
          <p:cNvSpPr txBox="1">
            <a:spLocks noChangeArrowheads="1"/>
          </p:cNvSpPr>
          <p:nvPr/>
        </p:nvSpPr>
        <p:spPr bwMode="auto">
          <a:xfrm rot="20391721">
            <a:off x="2582298" y="1794015"/>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9/19</a:t>
            </a:r>
          </a:p>
        </p:txBody>
      </p:sp>
      <p:sp>
        <p:nvSpPr>
          <p:cNvPr id="8237" name="TextBox 44"/>
          <p:cNvSpPr txBox="1">
            <a:spLocks noChangeArrowheads="1"/>
          </p:cNvSpPr>
          <p:nvPr/>
        </p:nvSpPr>
        <p:spPr bwMode="auto">
          <a:xfrm rot="20391721">
            <a:off x="3472739" y="1804694"/>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12/19</a:t>
            </a:r>
          </a:p>
        </p:txBody>
      </p:sp>
      <p:sp>
        <p:nvSpPr>
          <p:cNvPr id="8238" name="TextBox 53"/>
          <p:cNvSpPr txBox="1">
            <a:spLocks noChangeArrowheads="1"/>
          </p:cNvSpPr>
          <p:nvPr/>
        </p:nvSpPr>
        <p:spPr bwMode="auto">
          <a:xfrm rot="20391721">
            <a:off x="4543588" y="180316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3/20</a:t>
            </a:r>
          </a:p>
        </p:txBody>
      </p:sp>
      <p:sp>
        <p:nvSpPr>
          <p:cNvPr id="8239" name="TextBox 55"/>
          <p:cNvSpPr txBox="1">
            <a:spLocks noChangeArrowheads="1"/>
          </p:cNvSpPr>
          <p:nvPr/>
        </p:nvSpPr>
        <p:spPr bwMode="auto">
          <a:xfrm rot="20391721">
            <a:off x="5473593" y="1813847"/>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6/20</a:t>
            </a:r>
          </a:p>
        </p:txBody>
      </p:sp>
      <p:sp>
        <p:nvSpPr>
          <p:cNvPr id="8240" name="TextBox 59"/>
          <p:cNvSpPr txBox="1">
            <a:spLocks noChangeArrowheads="1"/>
          </p:cNvSpPr>
          <p:nvPr/>
        </p:nvSpPr>
        <p:spPr bwMode="auto">
          <a:xfrm rot="20391721">
            <a:off x="6278662" y="1790965"/>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9/20</a:t>
            </a:r>
          </a:p>
        </p:txBody>
      </p:sp>
      <p:sp>
        <p:nvSpPr>
          <p:cNvPr id="8241" name="TextBox 60"/>
          <p:cNvSpPr txBox="1">
            <a:spLocks noChangeArrowheads="1"/>
          </p:cNvSpPr>
          <p:nvPr/>
        </p:nvSpPr>
        <p:spPr bwMode="auto">
          <a:xfrm rot="20391721">
            <a:off x="7192758" y="1850463"/>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12/20</a:t>
            </a:r>
          </a:p>
        </p:txBody>
      </p:sp>
      <p:sp>
        <p:nvSpPr>
          <p:cNvPr id="8242" name="TextBox 61"/>
          <p:cNvSpPr txBox="1">
            <a:spLocks noChangeArrowheads="1"/>
          </p:cNvSpPr>
          <p:nvPr/>
        </p:nvSpPr>
        <p:spPr bwMode="auto">
          <a:xfrm rot="20391721">
            <a:off x="8239951" y="180011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3/21</a:t>
            </a:r>
          </a:p>
        </p:txBody>
      </p:sp>
      <p:sp>
        <p:nvSpPr>
          <p:cNvPr id="8243" name="TextBox 62"/>
          <p:cNvSpPr txBox="1">
            <a:spLocks noChangeArrowheads="1"/>
          </p:cNvSpPr>
          <p:nvPr/>
        </p:nvSpPr>
        <p:spPr bwMode="auto">
          <a:xfrm rot="20391721">
            <a:off x="10053387" y="1821477"/>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9/21</a:t>
            </a:r>
          </a:p>
        </p:txBody>
      </p:sp>
      <p:sp>
        <p:nvSpPr>
          <p:cNvPr id="8244" name="TextBox 64"/>
          <p:cNvSpPr txBox="1">
            <a:spLocks noChangeArrowheads="1"/>
          </p:cNvSpPr>
          <p:nvPr/>
        </p:nvSpPr>
        <p:spPr bwMode="auto">
          <a:xfrm rot="20391721">
            <a:off x="9135950" y="1813847"/>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5" name="TextBox 65"/>
          <p:cNvSpPr txBox="1">
            <a:spLocks noChangeArrowheads="1"/>
          </p:cNvSpPr>
          <p:nvPr/>
        </p:nvSpPr>
        <p:spPr bwMode="auto">
          <a:xfrm rot="20391721">
            <a:off x="1771316" y="1829866"/>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6/19</a:t>
            </a:r>
          </a:p>
        </p:txBody>
      </p:sp>
      <p:sp>
        <p:nvSpPr>
          <p:cNvPr id="8248" name="TextBox 68"/>
          <p:cNvSpPr txBox="1">
            <a:spLocks noChangeArrowheads="1"/>
          </p:cNvSpPr>
          <p:nvPr/>
        </p:nvSpPr>
        <p:spPr bwMode="auto">
          <a:xfrm rot="20391721">
            <a:off x="10964522" y="1829863"/>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12/21</a:t>
            </a:r>
          </a:p>
        </p:txBody>
      </p:sp>
      <p:cxnSp>
        <p:nvCxnSpPr>
          <p:cNvPr id="31" name="Straight Connector 30"/>
          <p:cNvCxnSpPr/>
          <p:nvPr/>
        </p:nvCxnSpPr>
        <p:spPr>
          <a:xfrm flipH="1">
            <a:off x="189340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flipH="1">
            <a:off x="2816011"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47" name="Straight Connector 46"/>
          <p:cNvCxnSpPr/>
          <p:nvPr/>
        </p:nvCxnSpPr>
        <p:spPr>
          <a:xfrm flipH="1">
            <a:off x="3737144" y="2552607"/>
            <a:ext cx="31050" cy="3568363"/>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a:off x="4658279"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p:cNvCxnSpPr/>
          <p:nvPr/>
        </p:nvCxnSpPr>
        <p:spPr>
          <a:xfrm flipH="1">
            <a:off x="5579411"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flipH="1">
            <a:off x="6500546"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p:cNvCxnSpPr/>
          <p:nvPr/>
        </p:nvCxnSpPr>
        <p:spPr>
          <a:xfrm flipH="1">
            <a:off x="7421677"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8375340" y="2552607"/>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a:off x="9263945" y="2552607"/>
            <a:ext cx="32528" cy="3568363"/>
          </a:xfrm>
          <a:prstGeom prst="line">
            <a:avLst/>
          </a:prstGeom>
        </p:spPr>
        <p:style>
          <a:lnRef idx="1">
            <a:schemeClr val="dk1"/>
          </a:lnRef>
          <a:fillRef idx="0">
            <a:schemeClr val="dk1"/>
          </a:fillRef>
          <a:effectRef idx="0">
            <a:schemeClr val="dk1"/>
          </a:effectRef>
          <a:fontRef idx="minor">
            <a:schemeClr val="tx1"/>
          </a:fontRef>
        </p:style>
      </p:cxnSp>
      <p:sp>
        <p:nvSpPr>
          <p:cNvPr id="10252" name="TextBox 7"/>
          <p:cNvSpPr txBox="1">
            <a:spLocks noChangeArrowheads="1"/>
          </p:cNvSpPr>
          <p:nvPr/>
        </p:nvSpPr>
        <p:spPr bwMode="auto">
          <a:xfrm>
            <a:off x="1565969" y="2049161"/>
            <a:ext cx="719918" cy="443662"/>
          </a:xfrm>
          <a:prstGeom prst="rect">
            <a:avLst/>
          </a:prstGeom>
          <a:solidFill>
            <a:schemeClr val="bg1">
              <a:lumMod val="8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1200" dirty="0">
                <a:latin typeface="Arial" panose="020B0604020202020204" pitchFamily="34" charset="0"/>
              </a:rPr>
              <a:t>SA#84</a:t>
            </a:r>
          </a:p>
          <a:p>
            <a:pPr algn="ctr">
              <a:lnSpc>
                <a:spcPct val="100000"/>
              </a:lnSpc>
              <a:spcBef>
                <a:spcPct val="0"/>
              </a:spcBef>
              <a:buFontTx/>
              <a:buNone/>
              <a:defRPr/>
            </a:pPr>
            <a:r>
              <a:rPr lang="en-US" altLang="en-US" sz="1200" dirty="0">
                <a:latin typeface="Arial" panose="020B0604020202020204" pitchFamily="34" charset="0"/>
              </a:rPr>
              <a:t>Q2/2019</a:t>
            </a:r>
          </a:p>
        </p:txBody>
      </p:sp>
      <p:sp>
        <p:nvSpPr>
          <p:cNvPr id="8205" name="TextBox 8"/>
          <p:cNvSpPr txBox="1">
            <a:spLocks noChangeArrowheads="1"/>
          </p:cNvSpPr>
          <p:nvPr/>
        </p:nvSpPr>
        <p:spPr bwMode="auto">
          <a:xfrm>
            <a:off x="249006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SA#85</a:t>
            </a:r>
          </a:p>
          <a:p>
            <a:pPr algn="ctr">
              <a:lnSpc>
                <a:spcPct val="100000"/>
              </a:lnSpc>
              <a:spcBef>
                <a:spcPct val="0"/>
              </a:spcBef>
              <a:buFontTx/>
              <a:buNone/>
            </a:pPr>
            <a:r>
              <a:rPr lang="en-US" altLang="en-US" sz="1200" dirty="0">
                <a:latin typeface="Arial" panose="020B0604020202020204" pitchFamily="34" charset="0"/>
              </a:rPr>
              <a:t>Q3/2019</a:t>
            </a:r>
          </a:p>
        </p:txBody>
      </p:sp>
      <p:sp>
        <p:nvSpPr>
          <p:cNvPr id="8206" name="TextBox 9"/>
          <p:cNvSpPr txBox="1">
            <a:spLocks noChangeArrowheads="1"/>
          </p:cNvSpPr>
          <p:nvPr/>
        </p:nvSpPr>
        <p:spPr bwMode="auto">
          <a:xfrm>
            <a:off x="3414150"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SA#86</a:t>
            </a:r>
          </a:p>
          <a:p>
            <a:pPr algn="ctr">
              <a:lnSpc>
                <a:spcPct val="100000"/>
              </a:lnSpc>
              <a:spcBef>
                <a:spcPct val="0"/>
              </a:spcBef>
              <a:buFontTx/>
              <a:buNone/>
            </a:pPr>
            <a:r>
              <a:rPr lang="en-US" altLang="en-US" sz="1200" dirty="0">
                <a:latin typeface="Arial" panose="020B0604020202020204" pitchFamily="34" charset="0"/>
              </a:rPr>
              <a:t>Q4/2019</a:t>
            </a:r>
          </a:p>
        </p:txBody>
      </p:sp>
      <p:sp>
        <p:nvSpPr>
          <p:cNvPr id="8207" name="TextBox 10"/>
          <p:cNvSpPr txBox="1">
            <a:spLocks noChangeArrowheads="1"/>
          </p:cNvSpPr>
          <p:nvPr/>
        </p:nvSpPr>
        <p:spPr bwMode="auto">
          <a:xfrm>
            <a:off x="4338241"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SA#87</a:t>
            </a:r>
          </a:p>
          <a:p>
            <a:pPr algn="ctr">
              <a:lnSpc>
                <a:spcPct val="100000"/>
              </a:lnSpc>
              <a:spcBef>
                <a:spcPct val="0"/>
              </a:spcBef>
              <a:buFontTx/>
              <a:buNone/>
            </a:pPr>
            <a:r>
              <a:rPr lang="en-US" altLang="en-US" sz="1200">
                <a:latin typeface="Arial" panose="020B0604020202020204" pitchFamily="34" charset="0"/>
              </a:rPr>
              <a:t>Q1/2020</a:t>
            </a:r>
          </a:p>
        </p:txBody>
      </p:sp>
      <p:sp>
        <p:nvSpPr>
          <p:cNvPr id="8208" name="TextBox 11"/>
          <p:cNvSpPr txBox="1">
            <a:spLocks noChangeArrowheads="1"/>
          </p:cNvSpPr>
          <p:nvPr/>
        </p:nvSpPr>
        <p:spPr bwMode="auto">
          <a:xfrm>
            <a:off x="5262332"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SA#88</a:t>
            </a:r>
          </a:p>
          <a:p>
            <a:pPr algn="ctr">
              <a:lnSpc>
                <a:spcPct val="100000"/>
              </a:lnSpc>
              <a:spcBef>
                <a:spcPct val="0"/>
              </a:spcBef>
              <a:buFontTx/>
              <a:buNone/>
            </a:pPr>
            <a:r>
              <a:rPr lang="en-US" altLang="en-US" sz="1200">
                <a:latin typeface="Arial" panose="020B0604020202020204" pitchFamily="34" charset="0"/>
              </a:rPr>
              <a:t>Q2/2020</a:t>
            </a:r>
          </a:p>
        </p:txBody>
      </p:sp>
      <p:sp>
        <p:nvSpPr>
          <p:cNvPr id="8209" name="TextBox 12"/>
          <p:cNvSpPr txBox="1">
            <a:spLocks noChangeArrowheads="1"/>
          </p:cNvSpPr>
          <p:nvPr/>
        </p:nvSpPr>
        <p:spPr bwMode="auto">
          <a:xfrm>
            <a:off x="6186423" y="2049161"/>
            <a:ext cx="719918"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SA#89</a:t>
            </a:r>
          </a:p>
          <a:p>
            <a:pPr algn="ctr">
              <a:lnSpc>
                <a:spcPct val="100000"/>
              </a:lnSpc>
              <a:spcBef>
                <a:spcPct val="0"/>
              </a:spcBef>
              <a:buFontTx/>
              <a:buNone/>
            </a:pPr>
            <a:r>
              <a:rPr lang="en-US" altLang="en-US" sz="1200" dirty="0">
                <a:latin typeface="Arial" panose="020B0604020202020204" pitchFamily="34" charset="0"/>
              </a:rPr>
              <a:t>Q3/2020</a:t>
            </a:r>
          </a:p>
        </p:txBody>
      </p:sp>
      <p:sp>
        <p:nvSpPr>
          <p:cNvPr id="8210" name="TextBox 13"/>
          <p:cNvSpPr txBox="1">
            <a:spLocks noChangeArrowheads="1"/>
          </p:cNvSpPr>
          <p:nvPr/>
        </p:nvSpPr>
        <p:spPr bwMode="auto">
          <a:xfrm>
            <a:off x="7109775"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SA#90</a:t>
            </a:r>
          </a:p>
          <a:p>
            <a:pPr algn="ctr">
              <a:lnSpc>
                <a:spcPct val="100000"/>
              </a:lnSpc>
              <a:spcBef>
                <a:spcPct val="0"/>
              </a:spcBef>
              <a:buFontTx/>
              <a:buNone/>
            </a:pPr>
            <a:r>
              <a:rPr lang="en-US" altLang="en-US" sz="1200">
                <a:latin typeface="Arial" panose="020B0604020202020204" pitchFamily="34" charset="0"/>
              </a:rPr>
              <a:t>Q4/2020</a:t>
            </a:r>
          </a:p>
        </p:txBody>
      </p:sp>
      <p:sp>
        <p:nvSpPr>
          <p:cNvPr id="8211" name="TextBox 14"/>
          <p:cNvSpPr txBox="1">
            <a:spLocks noChangeArrowheads="1"/>
          </p:cNvSpPr>
          <p:nvPr/>
        </p:nvSpPr>
        <p:spPr bwMode="auto">
          <a:xfrm>
            <a:off x="8033866"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SA#91</a:t>
            </a:r>
          </a:p>
          <a:p>
            <a:pPr algn="ctr">
              <a:lnSpc>
                <a:spcPct val="100000"/>
              </a:lnSpc>
              <a:spcBef>
                <a:spcPct val="0"/>
              </a:spcBef>
              <a:buFontTx/>
              <a:buNone/>
            </a:pPr>
            <a:r>
              <a:rPr lang="en-US" altLang="en-US" sz="1200">
                <a:latin typeface="Arial" panose="020B0604020202020204" pitchFamily="34" charset="0"/>
              </a:rPr>
              <a:t>Q1/2021</a:t>
            </a:r>
          </a:p>
        </p:txBody>
      </p:sp>
      <p:sp>
        <p:nvSpPr>
          <p:cNvPr id="18" name="Rounded Rectangle 17"/>
          <p:cNvSpPr/>
          <p:nvPr/>
        </p:nvSpPr>
        <p:spPr>
          <a:xfrm>
            <a:off x="1520806" y="2673129"/>
            <a:ext cx="768844" cy="773475"/>
          </a:xfrm>
          <a:prstGeom prst="roundRect">
            <a:avLst/>
          </a:prstGeom>
          <a:solidFill>
            <a:schemeClr val="bg1">
              <a:lumMod val="85000"/>
            </a:schemeClr>
          </a:solidFill>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100" dirty="0"/>
              <a:t>R16 stage 2</a:t>
            </a:r>
          </a:p>
          <a:p>
            <a:pPr algn="ctr">
              <a:defRPr/>
            </a:pPr>
            <a:r>
              <a:rPr lang="en-US" sz="1100" dirty="0"/>
              <a:t>freeze</a:t>
            </a:r>
          </a:p>
        </p:txBody>
      </p:sp>
      <p:sp>
        <p:nvSpPr>
          <p:cNvPr id="22" name="Rounded Rectangle 21"/>
          <p:cNvSpPr/>
          <p:nvPr/>
        </p:nvSpPr>
        <p:spPr>
          <a:xfrm>
            <a:off x="5221649" y="2673129"/>
            <a:ext cx="767365" cy="773475"/>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p>
            <a:pPr algn="ctr">
              <a:defRPr/>
            </a:pPr>
            <a:r>
              <a:rPr lang="en-US" sz="1100" dirty="0"/>
              <a:t>R16 stage 3 &amp; code </a:t>
            </a:r>
          </a:p>
          <a:p>
            <a:pPr algn="ctr">
              <a:defRPr/>
            </a:pPr>
            <a:r>
              <a:rPr lang="en-US" sz="1100" dirty="0"/>
              <a:t>freeze</a:t>
            </a:r>
          </a:p>
        </p:txBody>
      </p:sp>
      <p:sp>
        <p:nvSpPr>
          <p:cNvPr id="24" name="Rounded Rectangle 23"/>
          <p:cNvSpPr/>
          <p:nvPr/>
        </p:nvSpPr>
        <p:spPr>
          <a:xfrm>
            <a:off x="3368987" y="4488585"/>
            <a:ext cx="768844" cy="7719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1</a:t>
            </a:r>
          </a:p>
          <a:p>
            <a:pPr algn="ctr">
              <a:defRPr/>
            </a:pPr>
            <a:r>
              <a:rPr lang="en-US" sz="1100" dirty="0"/>
              <a:t>freeze</a:t>
            </a:r>
          </a:p>
        </p:txBody>
      </p:sp>
      <p:sp>
        <p:nvSpPr>
          <p:cNvPr id="25" name="Rounded Rectangle 24"/>
          <p:cNvSpPr/>
          <p:nvPr/>
        </p:nvSpPr>
        <p:spPr>
          <a:xfrm>
            <a:off x="7061124" y="4487059"/>
            <a:ext cx="76736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2</a:t>
            </a:r>
          </a:p>
          <a:p>
            <a:pPr algn="ctr">
              <a:defRPr/>
            </a:pPr>
            <a:r>
              <a:rPr lang="en-US" sz="1100" dirty="0"/>
              <a:t>freeze</a:t>
            </a:r>
          </a:p>
        </p:txBody>
      </p:sp>
      <p:sp>
        <p:nvSpPr>
          <p:cNvPr id="27" name="Rounded Rectangle 26"/>
          <p:cNvSpPr/>
          <p:nvPr/>
        </p:nvSpPr>
        <p:spPr>
          <a:xfrm>
            <a:off x="2444896" y="4488585"/>
            <a:ext cx="768844" cy="771950"/>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a:t>
            </a:r>
          </a:p>
          <a:p>
            <a:pPr algn="ctr">
              <a:defRPr/>
            </a:pPr>
            <a:r>
              <a:rPr lang="en-US" sz="1100" dirty="0"/>
              <a:t>stage 1</a:t>
            </a:r>
          </a:p>
          <a:p>
            <a:pPr algn="ctr">
              <a:defRPr/>
            </a:pPr>
            <a:r>
              <a:rPr lang="en-US" sz="1100" dirty="0"/>
              <a:t>~ 80%</a:t>
            </a:r>
          </a:p>
        </p:txBody>
      </p:sp>
      <p:sp>
        <p:nvSpPr>
          <p:cNvPr id="8219" name="TextBox 27"/>
          <p:cNvSpPr txBox="1">
            <a:spLocks noChangeArrowheads="1"/>
          </p:cNvSpPr>
          <p:nvPr/>
        </p:nvSpPr>
        <p:spPr bwMode="auto">
          <a:xfrm>
            <a:off x="8957957"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sp>
        <p:nvSpPr>
          <p:cNvPr id="29" name="Rounded Rectangle 28"/>
          <p:cNvSpPr/>
          <p:nvPr/>
        </p:nvSpPr>
        <p:spPr>
          <a:xfrm>
            <a:off x="2444896" y="3628151"/>
            <a:ext cx="768844" cy="77195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RAN/SA</a:t>
            </a:r>
          </a:p>
          <a:p>
            <a:pPr algn="ctr">
              <a:defRPr/>
            </a:pPr>
            <a:r>
              <a:rPr lang="en-US" sz="1100" dirty="0"/>
              <a:t>Rel-17</a:t>
            </a:r>
          </a:p>
          <a:p>
            <a:pPr algn="ctr">
              <a:defRPr/>
            </a:pPr>
            <a:r>
              <a:rPr lang="en-US" sz="1100" dirty="0"/>
              <a:t>day</a:t>
            </a:r>
          </a:p>
        </p:txBody>
      </p:sp>
      <p:sp>
        <p:nvSpPr>
          <p:cNvPr id="30" name="Rounded Rectangle 29"/>
          <p:cNvSpPr/>
          <p:nvPr/>
        </p:nvSpPr>
        <p:spPr>
          <a:xfrm>
            <a:off x="1520806" y="3628151"/>
            <a:ext cx="768844" cy="771950"/>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RAN</a:t>
            </a:r>
          </a:p>
          <a:p>
            <a:pPr algn="ctr">
              <a:defRPr/>
            </a:pPr>
            <a:r>
              <a:rPr lang="en-US" sz="1100" dirty="0"/>
              <a:t>Rel-17</a:t>
            </a:r>
          </a:p>
          <a:p>
            <a:pPr algn="ctr">
              <a:defRPr/>
            </a:pPr>
            <a:r>
              <a:rPr lang="en-US" sz="1100" dirty="0"/>
              <a:t>day</a:t>
            </a:r>
          </a:p>
        </p:txBody>
      </p:sp>
      <p:sp>
        <p:nvSpPr>
          <p:cNvPr id="8222" name="TextBox 19"/>
          <p:cNvSpPr txBox="1">
            <a:spLocks noChangeArrowheads="1"/>
          </p:cNvSpPr>
          <p:nvPr/>
        </p:nvSpPr>
        <p:spPr bwMode="auto">
          <a:xfrm>
            <a:off x="346842" y="4657590"/>
            <a:ext cx="7745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Rel-17  </a:t>
            </a:r>
            <a:br>
              <a:rPr lang="en-US" altLang="en-US" sz="1100" dirty="0">
                <a:latin typeface="Arial" panose="020B0604020202020204" pitchFamily="34" charset="0"/>
              </a:rPr>
            </a:br>
            <a:r>
              <a:rPr lang="en-US" altLang="en-US" sz="1100" dirty="0">
                <a:latin typeface="Arial" panose="020B0604020202020204" pitchFamily="34" charset="0"/>
              </a:rPr>
              <a:t>Schedule</a:t>
            </a:r>
          </a:p>
        </p:txBody>
      </p:sp>
      <p:sp>
        <p:nvSpPr>
          <p:cNvPr id="32" name="Rounded Rectangle 31"/>
          <p:cNvSpPr/>
          <p:nvPr/>
        </p:nvSpPr>
        <p:spPr>
          <a:xfrm>
            <a:off x="3368987" y="3628151"/>
            <a:ext cx="768844" cy="771950"/>
          </a:xfrm>
          <a:prstGeom prst="roundRect">
            <a:avLst/>
          </a:prstGeom>
          <a:solidFill>
            <a:srgbClr val="FF6600"/>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Rel-17</a:t>
            </a:r>
          </a:p>
          <a:p>
            <a:pPr algn="ctr">
              <a:defRPr/>
            </a:pPr>
            <a:r>
              <a:rPr lang="en-US" sz="1100" dirty="0"/>
              <a:t>timeline</a:t>
            </a:r>
          </a:p>
          <a:p>
            <a:pPr algn="ctr">
              <a:defRPr/>
            </a:pPr>
            <a:r>
              <a:rPr lang="en-US" sz="1100" dirty="0"/>
              <a:t>fix</a:t>
            </a:r>
          </a:p>
        </p:txBody>
      </p:sp>
      <p:sp>
        <p:nvSpPr>
          <p:cNvPr id="8224" name="TextBox 32"/>
          <p:cNvSpPr txBox="1">
            <a:spLocks noChangeArrowheads="1"/>
          </p:cNvSpPr>
          <p:nvPr/>
        </p:nvSpPr>
        <p:spPr bwMode="auto">
          <a:xfrm>
            <a:off x="346842" y="2764665"/>
            <a:ext cx="757241" cy="41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Rel-16 </a:t>
            </a:r>
            <a:br>
              <a:rPr lang="en-US" altLang="en-US" sz="1100" dirty="0">
                <a:latin typeface="Arial" panose="020B0604020202020204" pitchFamily="34" charset="0"/>
              </a:rPr>
            </a:br>
            <a:r>
              <a:rPr lang="en-US" altLang="en-US" sz="1100" dirty="0">
                <a:latin typeface="Arial" panose="020B0604020202020204" pitchFamily="34" charset="0"/>
              </a:rPr>
              <a:t>Schedule </a:t>
            </a:r>
          </a:p>
        </p:txBody>
      </p:sp>
      <p:sp>
        <p:nvSpPr>
          <p:cNvPr id="34" name="Rounded Rectangle 33"/>
          <p:cNvSpPr/>
          <p:nvPr/>
        </p:nvSpPr>
        <p:spPr>
          <a:xfrm>
            <a:off x="3587813" y="5507682"/>
            <a:ext cx="1296683"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Initial input</a:t>
            </a:r>
          </a:p>
        </p:txBody>
      </p:sp>
      <p:sp>
        <p:nvSpPr>
          <p:cNvPr id="8226" name="TextBox 37"/>
          <p:cNvSpPr txBox="1">
            <a:spLocks noChangeArrowheads="1"/>
          </p:cNvSpPr>
          <p:nvPr/>
        </p:nvSpPr>
        <p:spPr bwMode="auto">
          <a:xfrm>
            <a:off x="346842" y="5556501"/>
            <a:ext cx="785609" cy="41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Rel-18 </a:t>
            </a:r>
          </a:p>
          <a:p>
            <a:pPr>
              <a:lnSpc>
                <a:spcPct val="100000"/>
              </a:lnSpc>
              <a:spcBef>
                <a:spcPct val="0"/>
              </a:spcBef>
              <a:buFontTx/>
              <a:buNone/>
            </a:pPr>
            <a:r>
              <a:rPr lang="en-US" altLang="en-US" sz="1100">
                <a:latin typeface="Arial" panose="020B0604020202020204" pitchFamily="34" charset="0"/>
              </a:rPr>
              <a:t>(unknown)</a:t>
            </a:r>
          </a:p>
        </p:txBody>
      </p:sp>
      <p:cxnSp>
        <p:nvCxnSpPr>
          <p:cNvPr id="40" name="Curved Connector 39"/>
          <p:cNvCxnSpPr>
            <a:stCxn id="32" idx="3"/>
            <a:endCxn id="25" idx="0"/>
          </p:cNvCxnSpPr>
          <p:nvPr/>
        </p:nvCxnSpPr>
        <p:spPr>
          <a:xfrm>
            <a:off x="4137831" y="4014126"/>
            <a:ext cx="3306975" cy="47293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p:cNvCxnSpPr>
            <a:stCxn id="32" idx="3"/>
            <a:endCxn id="26" idx="0"/>
          </p:cNvCxnSpPr>
          <p:nvPr/>
        </p:nvCxnSpPr>
        <p:spPr>
          <a:xfrm>
            <a:off x="4137831" y="4014126"/>
            <a:ext cx="6092214" cy="47293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Curved Connector 57"/>
          <p:cNvCxnSpPr>
            <a:stCxn id="32" idx="3"/>
            <a:endCxn id="59" idx="0"/>
          </p:cNvCxnSpPr>
          <p:nvPr/>
        </p:nvCxnSpPr>
        <p:spPr>
          <a:xfrm>
            <a:off x="4137831" y="4014126"/>
            <a:ext cx="7039222" cy="47293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30" name="TextBox 61"/>
          <p:cNvSpPr txBox="1">
            <a:spLocks noChangeArrowheads="1"/>
          </p:cNvSpPr>
          <p:nvPr/>
        </p:nvSpPr>
        <p:spPr bwMode="auto">
          <a:xfrm>
            <a:off x="346842" y="3712059"/>
            <a:ext cx="685579" cy="414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a:latin typeface="Arial" panose="020B0604020202020204" pitchFamily="34" charset="0"/>
              </a:rPr>
              <a:t>Rel-17 </a:t>
            </a:r>
            <a:br>
              <a:rPr lang="en-US" altLang="en-US" sz="1100">
                <a:latin typeface="Arial" panose="020B0604020202020204" pitchFamily="34" charset="0"/>
              </a:rPr>
            </a:br>
            <a:r>
              <a:rPr lang="en-US" altLang="en-US" sz="1100">
                <a:latin typeface="Arial" panose="020B0604020202020204" pitchFamily="34" charset="0"/>
              </a:rPr>
              <a:t>Planning</a:t>
            </a:r>
          </a:p>
        </p:txBody>
      </p:sp>
      <p:sp>
        <p:nvSpPr>
          <p:cNvPr id="2" name="TextBox 1"/>
          <p:cNvSpPr txBox="1"/>
          <p:nvPr/>
        </p:nvSpPr>
        <p:spPr>
          <a:xfrm>
            <a:off x="2217201" y="2879084"/>
            <a:ext cx="950704" cy="251409"/>
          </a:xfrm>
          <a:prstGeom prst="rect">
            <a:avLst/>
          </a:prstGeom>
          <a:solidFill>
            <a:schemeClr val="accent1">
              <a:lumMod val="60000"/>
              <a:lumOff val="40000"/>
            </a:schemeClr>
          </a:solidFill>
        </p:spPr>
        <p:txBody>
          <a:bodyPr>
            <a:spAutoFit/>
          </a:bodyPr>
          <a:lstStyle/>
          <a:p>
            <a:pPr>
              <a:defRPr/>
            </a:pPr>
            <a:r>
              <a:rPr lang="en-US" sz="1100" dirty="0"/>
              <a:t>exceptions</a:t>
            </a:r>
            <a:endParaRPr lang="en-US" sz="2000" dirty="0"/>
          </a:p>
        </p:txBody>
      </p:sp>
      <p:sp>
        <p:nvSpPr>
          <p:cNvPr id="41" name="Rounded Rectangle 40"/>
          <p:cNvSpPr/>
          <p:nvPr/>
        </p:nvSpPr>
        <p:spPr>
          <a:xfrm>
            <a:off x="1331553" y="4488585"/>
            <a:ext cx="1057160" cy="771950"/>
          </a:xfrm>
          <a:prstGeom prst="roundRect">
            <a:avLst/>
          </a:prstGeom>
          <a:solidFill>
            <a:schemeClr val="bg1">
              <a:lumMod val="85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start/ ongoing:</a:t>
            </a:r>
          </a:p>
          <a:p>
            <a:pPr algn="ctr">
              <a:defRPr/>
            </a:pPr>
            <a:r>
              <a:rPr lang="en-US" sz="1100" dirty="0"/>
              <a:t>S1 normative</a:t>
            </a:r>
          </a:p>
          <a:p>
            <a:pPr algn="ctr">
              <a:defRPr/>
            </a:pPr>
            <a:r>
              <a:rPr lang="en-US" sz="1100" dirty="0"/>
              <a:t>S2 studies</a:t>
            </a:r>
          </a:p>
        </p:txBody>
      </p:sp>
      <p:cxnSp>
        <p:nvCxnSpPr>
          <p:cNvPr id="42" name="Straight Connector 41"/>
          <p:cNvCxnSpPr/>
          <p:nvPr/>
        </p:nvCxnSpPr>
        <p:spPr>
          <a:xfrm flipH="1">
            <a:off x="10207257" y="255260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9901269" y="2049161"/>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p:nvPr/>
        </p:nvCxnSpPr>
        <p:spPr>
          <a:xfrm flipH="1">
            <a:off x="11157961" y="2561760"/>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10851967" y="2058314"/>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26" name="Rounded Rectangle 25"/>
          <p:cNvSpPr/>
          <p:nvPr/>
        </p:nvSpPr>
        <p:spPr>
          <a:xfrm>
            <a:off x="9846363" y="4487059"/>
            <a:ext cx="76736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3</a:t>
            </a:r>
          </a:p>
          <a:p>
            <a:pPr algn="ctr">
              <a:defRPr/>
            </a:pPr>
            <a:r>
              <a:rPr lang="en-US" sz="1100" dirty="0"/>
              <a:t>freeze</a:t>
            </a:r>
          </a:p>
        </p:txBody>
      </p:sp>
      <p:sp>
        <p:nvSpPr>
          <p:cNvPr id="59" name="Rounded Rectangle 58"/>
          <p:cNvSpPr/>
          <p:nvPr/>
        </p:nvSpPr>
        <p:spPr>
          <a:xfrm>
            <a:off x="10792631" y="4487059"/>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code</a:t>
            </a:r>
          </a:p>
          <a:p>
            <a:pPr algn="ctr">
              <a:defRPr/>
            </a:pPr>
            <a:r>
              <a:rPr lang="en-US" sz="1100" dirty="0"/>
              <a:t>freeze</a:t>
            </a:r>
          </a:p>
        </p:txBody>
      </p:sp>
      <p:sp>
        <p:nvSpPr>
          <p:cNvPr id="4" name="Arrow: Right 3">
            <a:extLst>
              <a:ext uri="{FF2B5EF4-FFF2-40B4-BE49-F238E27FC236}">
                <a16:creationId xmlns:a16="http://schemas.microsoft.com/office/drawing/2014/main" id="{E3423425-061A-448C-8499-3EEBF8E01AAC}"/>
              </a:ext>
            </a:extLst>
          </p:cNvPr>
          <p:cNvSpPr/>
          <p:nvPr/>
        </p:nvSpPr>
        <p:spPr>
          <a:xfrm>
            <a:off x="4686370" y="2975236"/>
            <a:ext cx="556000" cy="1833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0" name="Arrow: Right 59">
            <a:extLst>
              <a:ext uri="{FF2B5EF4-FFF2-40B4-BE49-F238E27FC236}">
                <a16:creationId xmlns:a16="http://schemas.microsoft.com/office/drawing/2014/main" id="{CF0DA4C6-1172-4F10-B6EF-72F3D9C803A4}"/>
              </a:ext>
            </a:extLst>
          </p:cNvPr>
          <p:cNvSpPr/>
          <p:nvPr/>
        </p:nvSpPr>
        <p:spPr>
          <a:xfrm>
            <a:off x="6510307" y="4784163"/>
            <a:ext cx="556000" cy="1833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1" name="Arrow: Right 60">
            <a:extLst>
              <a:ext uri="{FF2B5EF4-FFF2-40B4-BE49-F238E27FC236}">
                <a16:creationId xmlns:a16="http://schemas.microsoft.com/office/drawing/2014/main" id="{9D0D4124-59D7-450B-A634-FD12EC9325BF}"/>
              </a:ext>
            </a:extLst>
          </p:cNvPr>
          <p:cNvSpPr/>
          <p:nvPr/>
        </p:nvSpPr>
        <p:spPr>
          <a:xfrm>
            <a:off x="9290363" y="4826378"/>
            <a:ext cx="556000" cy="1833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2" name="Arrow: Right 61">
            <a:extLst>
              <a:ext uri="{FF2B5EF4-FFF2-40B4-BE49-F238E27FC236}">
                <a16:creationId xmlns:a16="http://schemas.microsoft.com/office/drawing/2014/main" id="{79102B2E-F578-4679-A486-FB47647E9DEB}"/>
              </a:ext>
            </a:extLst>
          </p:cNvPr>
          <p:cNvSpPr/>
          <p:nvPr/>
        </p:nvSpPr>
        <p:spPr>
          <a:xfrm>
            <a:off x="10621185" y="4826378"/>
            <a:ext cx="164859" cy="1833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23391269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706</Words>
  <Application>Microsoft Office PowerPoint</Application>
  <PresentationFormat>Widescreen</PresentationFormat>
  <Paragraphs>154</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Times New Roman</vt:lpstr>
      <vt:lpstr>Office Theme</vt:lpstr>
      <vt:lpstr>Report from SA#87-e on SA3 topics</vt:lpstr>
      <vt:lpstr>Outline</vt:lpstr>
      <vt:lpstr>General information</vt:lpstr>
      <vt:lpstr>Outcome of SA3 submissions</vt:lpstr>
      <vt:lpstr>Approved WID/SIDs with potential  security impact (1/2)</vt:lpstr>
      <vt:lpstr>Approved WID/SIDs with potential  security impact (2/2)</vt:lpstr>
      <vt:lpstr>Report on specific topics</vt:lpstr>
      <vt:lpstr>Planning</vt:lpstr>
      <vt:lpstr>Timeline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2020-05-04T11:38:50Z</dcterms:modified>
</cp:coreProperties>
</file>